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69" r:id="rId5"/>
    <p:sldId id="271" r:id="rId6"/>
    <p:sldId id="272" r:id="rId7"/>
    <p:sldId id="270" r:id="rId8"/>
    <p:sldId id="275" r:id="rId9"/>
    <p:sldId id="276" r:id="rId10"/>
    <p:sldId id="277" r:id="rId11"/>
    <p:sldId id="278" r:id="rId12"/>
    <p:sldId id="279" r:id="rId13"/>
    <p:sldId id="258" r:id="rId14"/>
    <p:sldId id="273" r:id="rId15"/>
    <p:sldId id="274" r:id="rId16"/>
    <p:sldId id="259" r:id="rId17"/>
    <p:sldId id="264" r:id="rId18"/>
    <p:sldId id="281" r:id="rId19"/>
    <p:sldId id="282" r:id="rId20"/>
    <p:sldId id="283" r:id="rId21"/>
    <p:sldId id="261" r:id="rId22"/>
    <p:sldId id="285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41" autoAdjust="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43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AF5B-8AEB-4DE9-AB9C-E651B294C161}" type="datetimeFigureOut">
              <a:rPr lang="zh-TW" altLang="en-US" smtClean="0"/>
              <a:pPr/>
              <a:t>2014/10/29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1D10-4779-474A-8017-837B94830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AF5B-8AEB-4DE9-AB9C-E651B294C161}" type="datetimeFigureOut">
              <a:rPr lang="zh-TW" altLang="en-US" smtClean="0"/>
              <a:pPr/>
              <a:t>2014/10/29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1D10-4779-474A-8017-837B94830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AF5B-8AEB-4DE9-AB9C-E651B294C161}" type="datetimeFigureOut">
              <a:rPr lang="zh-TW" altLang="en-US" smtClean="0"/>
              <a:pPr/>
              <a:t>2014/10/29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1D10-4779-474A-8017-837B94830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AF5B-8AEB-4DE9-AB9C-E651B294C161}" type="datetimeFigureOut">
              <a:rPr lang="zh-TW" altLang="en-US" smtClean="0"/>
              <a:pPr/>
              <a:t>2014/10/29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1D10-4779-474A-8017-837B94830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AF5B-8AEB-4DE9-AB9C-E651B294C161}" type="datetimeFigureOut">
              <a:rPr lang="zh-TW" altLang="en-US" smtClean="0"/>
              <a:pPr/>
              <a:t>2014/10/29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1D10-4779-474A-8017-837B94830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AF5B-8AEB-4DE9-AB9C-E651B294C161}" type="datetimeFigureOut">
              <a:rPr lang="zh-TW" altLang="en-US" smtClean="0"/>
              <a:pPr/>
              <a:t>2014/10/29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1D10-4779-474A-8017-837B94830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AF5B-8AEB-4DE9-AB9C-E651B294C161}" type="datetimeFigureOut">
              <a:rPr lang="zh-TW" altLang="en-US" smtClean="0"/>
              <a:pPr/>
              <a:t>2014/10/29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1D10-4779-474A-8017-837B94830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AF5B-8AEB-4DE9-AB9C-E651B294C161}" type="datetimeFigureOut">
              <a:rPr lang="zh-TW" altLang="en-US" smtClean="0"/>
              <a:pPr/>
              <a:t>2014/10/29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1D10-4779-474A-8017-837B94830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AF5B-8AEB-4DE9-AB9C-E651B294C161}" type="datetimeFigureOut">
              <a:rPr lang="zh-TW" altLang="en-US" smtClean="0"/>
              <a:pPr/>
              <a:t>2014/10/29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1D10-4779-474A-8017-837B94830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AF5B-8AEB-4DE9-AB9C-E651B294C161}" type="datetimeFigureOut">
              <a:rPr lang="zh-TW" altLang="en-US" smtClean="0"/>
              <a:pPr/>
              <a:t>2014/10/29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1D10-4779-474A-8017-837B94830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AF5B-8AEB-4DE9-AB9C-E651B294C161}" type="datetimeFigureOut">
              <a:rPr lang="zh-TW" altLang="en-US" smtClean="0"/>
              <a:pPr/>
              <a:t>2014/10/29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1D10-4779-474A-8017-837B94830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9AF5B-8AEB-4DE9-AB9C-E651B294C161}" type="datetimeFigureOut">
              <a:rPr lang="zh-TW" altLang="en-US" smtClean="0"/>
              <a:pPr/>
              <a:t>2014/10/29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01D10-4779-474A-8017-837B94830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4350" y="2"/>
            <a:ext cx="7786743" cy="1500173"/>
          </a:xfrm>
        </p:spPr>
        <p:txBody>
          <a:bodyPr>
            <a:normAutofit/>
          </a:bodyPr>
          <a:lstStyle/>
          <a:p>
            <a:r>
              <a:rPr lang="en-US" altLang="zh-TW" sz="4800" baseline="0" dirty="0" smtClean="0"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en-US" sz="4800" baseline="0" dirty="0" smtClean="0">
                <a:latin typeface="標楷體" pitchFamily="65" charset="-120"/>
                <a:ea typeface="標楷體" pitchFamily="65" charset="-120"/>
              </a:rPr>
              <a:t>年實習總報告</a:t>
            </a:r>
            <a:endParaRPr lang="zh-TW" altLang="en-US" sz="4800" baseline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14413" y="3643314"/>
            <a:ext cx="6786611" cy="3571900"/>
          </a:xfrm>
        </p:spPr>
        <p:txBody>
          <a:bodyPr>
            <a:normAutofit/>
          </a:bodyPr>
          <a:lstStyle/>
          <a:p>
            <a:r>
              <a:rPr lang="zh-TW" altLang="en-US" sz="28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中心督導姓名</a:t>
            </a:r>
            <a:r>
              <a:rPr lang="en-US" sz="28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莊柏辰</a:t>
            </a:r>
          </a:p>
          <a:p>
            <a:r>
              <a:rPr lang="zh-TW" altLang="en-US" sz="28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學校名稱：佛光大學</a:t>
            </a:r>
            <a:endParaRPr lang="en-US" altLang="zh-TW" sz="2800" baseline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學校</a:t>
            </a:r>
            <a:r>
              <a:rPr lang="zh-TW" altLang="en-US" sz="28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督導姓名</a:t>
            </a:r>
            <a:r>
              <a:rPr lang="en-US" sz="28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謝發財</a:t>
            </a:r>
            <a:endParaRPr lang="en-US" altLang="zh-TW" sz="2800" baseline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學生姓名</a:t>
            </a:r>
            <a:r>
              <a:rPr lang="zh-TW" altLang="en-US" sz="28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：陳奕圳</a:t>
            </a:r>
            <a:endParaRPr lang="en-US" altLang="zh-TW" sz="2800" baseline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班級</a:t>
            </a:r>
            <a:r>
              <a:rPr lang="zh-TW" altLang="en-US" sz="28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：社會學系大四</a:t>
            </a:r>
            <a:endParaRPr lang="en-US" altLang="zh-TW" sz="2800" baseline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US" sz="28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號：</a:t>
            </a:r>
            <a:r>
              <a:rPr lang="en-US" altLang="zh-TW" sz="2800" baseline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1001468</a:t>
            </a:r>
            <a:endParaRPr lang="en-US" altLang="zh-TW" baseline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b="1" baseline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2800" baseline="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57226" y="1428736"/>
            <a:ext cx="75724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財團法人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華山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社會</a:t>
            </a:r>
            <a:endParaRPr lang="en-US" altLang="zh-TW" sz="4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     福利慈善事業基金會</a:t>
            </a:r>
            <a:endParaRPr lang="zh-TW" altLang="en-US" sz="44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S__23429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643314"/>
            <a:ext cx="4095747" cy="307181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292"/>
            <a:ext cx="8229600" cy="5911873"/>
          </a:xfrm>
        </p:spPr>
        <p:txBody>
          <a:bodyPr/>
          <a:lstStyle/>
          <a:p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活動名稱</a:t>
            </a: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：華山運動盃</a:t>
            </a:r>
            <a:endParaRPr lang="en-US" altLang="zh-TW" baseline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日期：</a:t>
            </a:r>
            <a:r>
              <a:rPr lang="en-US" altLang="zh-TW" baseline="0" dirty="0" smtClean="0">
                <a:latin typeface="標楷體" pitchFamily="65" charset="-120"/>
                <a:ea typeface="標楷體" pitchFamily="65" charset="-120"/>
              </a:rPr>
              <a:t>08/19</a:t>
            </a:r>
          </a:p>
          <a:p>
            <a:pPr lvl="0"/>
            <a:r>
              <a:rPr lang="zh-TW" altLang="en-US" baseline="0" dirty="0" smtClean="0">
                <a:ea typeface="標楷體" pitchFamily="65" charset="-120"/>
              </a:rPr>
              <a:t>目的：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使長輩們走出家門增加其社會參與能力，延緩社會及身體功能老化，加強其社會心理功能。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透過分組闖關活動，促進長輩們的團體凝聚力。</a:t>
            </a:r>
            <a:endParaRPr lang="zh-TW" altLang="en-US" baseline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S__23429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679032"/>
            <a:ext cx="4143404" cy="31075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IMG_3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6" y="357167"/>
            <a:ext cx="4393436" cy="292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 descr="IMG_32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5" y="285728"/>
            <a:ext cx="4786315" cy="3190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 descr="IMG_32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643314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 descr="IMG_32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3643316"/>
            <a:ext cx="4572064" cy="3048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6798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85860"/>
            <a:ext cx="4000528" cy="5327199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7242" y="14285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ea typeface="標楷體" pitchFamily="65" charset="-120"/>
              </a:rPr>
              <a:t>活力健康操</a:t>
            </a:r>
            <a:endParaRPr lang="zh-TW" altLang="en-US" dirty="0">
              <a:ea typeface="標楷體" pitchFamily="65" charset="-120"/>
            </a:endParaRPr>
          </a:p>
        </p:txBody>
      </p:sp>
      <p:pic>
        <p:nvPicPr>
          <p:cNvPr id="5" name="圖片 4" descr="S__211026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0"/>
            <a:ext cx="2214578" cy="3937027"/>
          </a:xfrm>
          <a:prstGeom prst="rect">
            <a:avLst/>
          </a:prstGeom>
        </p:spPr>
      </p:pic>
      <p:pic>
        <p:nvPicPr>
          <p:cNvPr id="6" name="圖片 5" descr="S__211026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7998" y="3857628"/>
            <a:ext cx="4826002" cy="2714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3071810"/>
            <a:ext cx="8229600" cy="1143000"/>
          </a:xfrm>
        </p:spPr>
        <p:txBody>
          <a:bodyPr/>
          <a:lstStyle/>
          <a:p>
            <a:r>
              <a:rPr lang="zh-TW" altLang="en-US" b="1" baseline="0" dirty="0">
                <a:latin typeface="標楷體" pitchFamily="65" charset="-120"/>
                <a:ea typeface="標楷體" pitchFamily="65" charset="-120"/>
              </a:rPr>
              <a:t>個人</a:t>
            </a:r>
            <a:r>
              <a:rPr lang="zh-TW" altLang="en-US" b="1" baseline="0" dirty="0" smtClean="0">
                <a:latin typeface="標楷體" pitchFamily="65" charset="-120"/>
                <a:ea typeface="標楷體" pitchFamily="65" charset="-120"/>
              </a:rPr>
              <a:t>成長與專業成長</a:t>
            </a:r>
            <a:endParaRPr lang="zh-TW" altLang="en-US" baseline="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9" y="214291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自我成長</a:t>
            </a:r>
            <a:b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baseline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sz="4800" baseline="0" dirty="0" smtClean="0">
                <a:latin typeface="標楷體" pitchFamily="65" charset="-120"/>
                <a:ea typeface="標楷體" pitchFamily="65" charset="-120"/>
              </a:rPr>
              <a:t>人一生的生命歷程總會到老年的時候，在這八週的實習過程中我體悟到很多事情，也從機構的長者們身上看到了很多不同層面的人生，有些長者們始終笑顏逐開的面對每一天，有些長者鬱鬱寡歡的度過每一天，我從他們身上學到了要怎麼看待自己以後也要接受那逝去的歲月，或許每個人的經歷都不同看待事情的態度也不同，但能讓自己開心的度過後半人生的人，我想他這一生一定活很精彩。</a:t>
            </a:r>
          </a:p>
          <a:p>
            <a:pPr>
              <a:lnSpc>
                <a:spcPct val="170000"/>
              </a:lnSpc>
            </a:pPr>
            <a:r>
              <a:rPr lang="zh-TW" altLang="en-US" sz="4800" baseline="0" dirty="0" smtClean="0">
                <a:latin typeface="標楷體" pitchFamily="65" charset="-120"/>
                <a:ea typeface="標楷體" pitchFamily="65" charset="-120"/>
              </a:rPr>
              <a:t>在機構與長者們相處就是能聽到不一樣的人生故事，而從那些故事中卻能夠反省現在的自己。在我看機構中過各式各樣的長輩之後，學到一點很重要的事情，「態度決定一個人的一生」要有怎樣的的人生取決於你自己，這是我在實習結束後的除了課業外的另一種成長。</a:t>
            </a:r>
          </a:p>
          <a:p>
            <a:pPr>
              <a:lnSpc>
                <a:spcPct val="170000"/>
              </a:lnSpc>
              <a:buNone/>
            </a:pPr>
            <a:endParaRPr lang="zh-TW" altLang="en-US" sz="3800" baseline="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baseline="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專業成長</a:t>
            </a:r>
            <a:endParaRPr lang="zh-TW" altLang="en-US" baseline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2900368"/>
          </a:xfrm>
        </p:spPr>
        <p:txBody>
          <a:bodyPr>
            <a:normAutofit/>
          </a:bodyPr>
          <a:lstStyle/>
          <a:p>
            <a:pPr algn="ctr"/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電話</a:t>
            </a: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問安</a:t>
            </a:r>
            <a:endParaRPr lang="zh-TW" altLang="en-US" baseline="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傾聽的重要與</a:t>
            </a: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意義</a:t>
            </a:r>
            <a:endParaRPr lang="en-US" altLang="zh-TW" baseline="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團體分工的重要性</a:t>
            </a:r>
            <a:endParaRPr lang="en-US" altLang="zh-TW" baseline="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關心與陪伴的重要</a:t>
            </a:r>
            <a:endParaRPr lang="en-US" altLang="zh-TW" baseline="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baseline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baseline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20140801_114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4326434"/>
            <a:ext cx="4500562" cy="2531566"/>
          </a:xfrm>
          <a:prstGeom prst="rect">
            <a:avLst/>
          </a:prstGeom>
        </p:spPr>
      </p:pic>
      <p:pic>
        <p:nvPicPr>
          <p:cNvPr id="8" name="圖片 7" descr="20140801_114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326434"/>
            <a:ext cx="4500562" cy="253156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zh-TW" altLang="en-US" baseline="0" dirty="0">
                <a:latin typeface="標楷體" pitchFamily="65" charset="-120"/>
                <a:ea typeface="標楷體" pitchFamily="65" charset="-120"/>
              </a:rPr>
              <a:t>想像與真實的釐清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sz="3500" baseline="0" dirty="0" smtClean="0">
                <a:latin typeface="標楷體" pitchFamily="65" charset="-120"/>
                <a:ea typeface="標楷體" pitchFamily="65" charset="-120"/>
              </a:rPr>
              <a:t>我實習的機構有目標管理導向，其實該目標的出發點，是以能看清楚員工在工作中表現的差異，進一步從達成率看出問題的癥結點，而從數量來看表現是最快的方式，但員工常常會對目標的訂定沒有深入的了解，而一昧的追求達成數量，導致服務真正的本質被追求數量所取代。這也是機構的管理階層們需要好好思考的議題，如何在追求數量的同時也必須兼顧服務的品質，這樣才能讓服務做得更長久。</a:t>
            </a:r>
            <a:endParaRPr lang="en-US" altLang="zh-TW" sz="3500" baseline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60000"/>
              </a:lnSpc>
            </a:pPr>
            <a:endParaRPr lang="zh-TW" altLang="en-US" sz="3500" baseline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60000"/>
              </a:lnSpc>
              <a:buNone/>
            </a:pPr>
            <a:r>
              <a:rPr lang="zh-TW" altLang="en-US" sz="3500" baseline="0" dirty="0" smtClean="0">
                <a:latin typeface="標楷體" pitchFamily="65" charset="-120"/>
                <a:ea typeface="標楷體" pitchFamily="65" charset="-120"/>
              </a:rPr>
              <a:t>    實例：華山對於站長們要求服務次數的量有關，與其陪同就醫要花上三個小時才算服務一次，不如在這三小時內做關懷訪視還可以多做</a:t>
            </a:r>
            <a:r>
              <a:rPr lang="en-US" sz="3500" baseline="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500" baseline="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sz="3500" baseline="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3500" baseline="0" dirty="0" smtClean="0">
                <a:latin typeface="標楷體" pitchFamily="65" charset="-120"/>
                <a:ea typeface="標楷體" pitchFamily="65" charset="-120"/>
              </a:rPr>
              <a:t>位，對於站長比較有利的是可以交差了事完成每個月該完成的服務量，而不在認真地看待到宅服務的本質了。</a:t>
            </a:r>
          </a:p>
          <a:p>
            <a:endParaRPr lang="zh-TW" altLang="en-US" baseline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7190" y="4500571"/>
            <a:ext cx="8858280" cy="200026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實習心得</a:t>
            </a:r>
            <a:r>
              <a:rPr lang="en-US" altLang="zh-TW" baseline="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中心</a:t>
            </a:r>
            <a:r>
              <a:rPr lang="en-US" altLang="zh-TW" baseline="0" dirty="0" smtClean="0">
                <a:latin typeface="標楷體" pitchFamily="65" charset="-120"/>
                <a:ea typeface="標楷體" pitchFamily="65" charset="-120"/>
              </a:rPr>
              <a:t>SWOT</a:t>
            </a: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分析</a:t>
            </a:r>
            <a:endParaRPr lang="zh-TW" altLang="en-US" baseline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ea typeface="標楷體" pitchFamily="65" charset="-120"/>
              </a:rPr>
              <a:t>一、</a:t>
            </a:r>
            <a:r>
              <a:rPr lang="en-US" dirty="0" smtClean="0">
                <a:ea typeface="標楷體" pitchFamily="65" charset="-120"/>
              </a:rPr>
              <a:t>Strength(</a:t>
            </a:r>
            <a:r>
              <a:rPr lang="zh-TW" altLang="en-US" dirty="0" smtClean="0">
                <a:ea typeface="標楷體" pitchFamily="65" charset="-120"/>
              </a:rPr>
              <a:t>優勢</a:t>
            </a:r>
            <a:r>
              <a:rPr lang="en-US" dirty="0" smtClean="0">
                <a:ea typeface="標楷體" pitchFamily="65" charset="-120"/>
              </a:rPr>
              <a:t>)</a:t>
            </a:r>
            <a:endParaRPr lang="zh-TW" altLang="en-US" dirty="0" smtClean="0">
              <a:ea typeface="標楷體" pitchFamily="65" charset="-120"/>
            </a:endParaRPr>
          </a:p>
          <a:p>
            <a:pPr lvl="0"/>
            <a:r>
              <a:rPr lang="zh-TW" altLang="en-US" b="1" dirty="0" smtClean="0">
                <a:ea typeface="標楷體" pitchFamily="65" charset="-120"/>
              </a:rPr>
              <a:t>服務彈性：</a:t>
            </a:r>
            <a:r>
              <a:rPr lang="zh-TW" altLang="en-US" dirty="0" smtClean="0">
                <a:ea typeface="標楷體" pitchFamily="65" charset="-120"/>
              </a:rPr>
              <a:t>跟社區的資源連結建全，補足政府補助的延遲性以及僵化性。</a:t>
            </a:r>
          </a:p>
          <a:p>
            <a:pPr lvl="0"/>
            <a:r>
              <a:rPr lang="zh-TW" altLang="en-US" b="1" dirty="0" smtClean="0">
                <a:ea typeface="標楷體" pitchFamily="65" charset="-120"/>
              </a:rPr>
              <a:t>服務網絡：</a:t>
            </a:r>
            <a:r>
              <a:rPr lang="zh-TW" altLang="en-US" dirty="0" smtClean="0">
                <a:ea typeface="標楷體" pitchFamily="65" charset="-120"/>
              </a:rPr>
              <a:t>推動在地老化，建立全台灣鄉鎮服務據點。</a:t>
            </a:r>
          </a:p>
          <a:p>
            <a:pPr lvl="0"/>
            <a:r>
              <a:rPr lang="zh-TW" altLang="en-US" b="1" dirty="0" smtClean="0">
                <a:ea typeface="標楷體" pitchFamily="65" charset="-120"/>
              </a:rPr>
              <a:t>陪同就醫：</a:t>
            </a:r>
            <a:r>
              <a:rPr lang="zh-TW" altLang="en-US" dirty="0" smtClean="0">
                <a:ea typeface="標楷體" pitchFamily="65" charset="-120"/>
              </a:rPr>
              <a:t>提供長輩免費的就醫服務，從車資到陪同人員皆免費。（掛號費除外）</a:t>
            </a:r>
          </a:p>
          <a:p>
            <a:r>
              <a:rPr lang="zh-TW" altLang="en-US" b="1" dirty="0" smtClean="0">
                <a:ea typeface="標楷體" pitchFamily="65" charset="-120"/>
              </a:rPr>
              <a:t>教育訓練：</a:t>
            </a:r>
            <a:r>
              <a:rPr lang="zh-TW" altLang="en-US" dirty="0" smtClean="0">
                <a:ea typeface="標楷體" pitchFamily="65" charset="-120"/>
              </a:rPr>
              <a:t>考量各社區據點差異，教育訓練模式並非僵化單一，而是因地制宜。</a:t>
            </a:r>
            <a:endParaRPr lang="zh-TW" altLang="en-US" dirty="0"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7242" y="-16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實習心得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中心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SWOT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分析</a:t>
            </a:r>
            <a:endParaRPr lang="zh-TW" altLang="en-US" dirty="0"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68933"/>
          </a:xfrm>
        </p:spPr>
        <p:txBody>
          <a:bodyPr/>
          <a:lstStyle/>
          <a:p>
            <a:r>
              <a:rPr lang="zh-TW" altLang="en-US" sz="2800" dirty="0" smtClean="0">
                <a:ea typeface="標楷體" pitchFamily="65" charset="-120"/>
              </a:rPr>
              <a:t>二、</a:t>
            </a:r>
            <a:r>
              <a:rPr lang="en-US" sz="2800" dirty="0" smtClean="0">
                <a:ea typeface="標楷體" pitchFamily="65" charset="-120"/>
              </a:rPr>
              <a:t>Weakness(</a:t>
            </a:r>
            <a:r>
              <a:rPr lang="zh-TW" altLang="en-US" sz="2800" dirty="0" smtClean="0">
                <a:ea typeface="標楷體" pitchFamily="65" charset="-120"/>
              </a:rPr>
              <a:t>劣勢</a:t>
            </a:r>
            <a:r>
              <a:rPr lang="en-US" sz="2800" dirty="0" smtClean="0">
                <a:ea typeface="標楷體" pitchFamily="65" charset="-120"/>
              </a:rPr>
              <a:t>)</a:t>
            </a:r>
            <a:endParaRPr lang="zh-TW" altLang="en-US" sz="2800" dirty="0" smtClean="0">
              <a:ea typeface="標楷體" pitchFamily="65" charset="-120"/>
            </a:endParaRPr>
          </a:p>
          <a:p>
            <a:pPr lvl="0"/>
            <a:r>
              <a:rPr lang="zh-TW" altLang="en-US" sz="2800" b="1" dirty="0" smtClean="0">
                <a:ea typeface="標楷體" pitchFamily="65" charset="-120"/>
              </a:rPr>
              <a:t>義工</a:t>
            </a:r>
            <a:r>
              <a:rPr lang="en-US" sz="2800" b="1" dirty="0" smtClean="0">
                <a:ea typeface="標楷體" pitchFamily="65" charset="-120"/>
              </a:rPr>
              <a:t>:</a:t>
            </a:r>
            <a:r>
              <a:rPr lang="zh-TW" altLang="en-US" sz="2800" dirty="0" smtClean="0">
                <a:ea typeface="標楷體" pitchFamily="65" charset="-120"/>
              </a:rPr>
              <a:t>義工招募人力不足、流動快速、管理不易的情況下，對其能否立即、穩地的服務老人，也是對華山基金會現在的挑戰</a:t>
            </a:r>
            <a:r>
              <a:rPr lang="zh-TW" altLang="en-US" sz="2800" b="1" dirty="0" smtClean="0">
                <a:ea typeface="標楷體" pitchFamily="65" charset="-120"/>
              </a:rPr>
              <a:t>。</a:t>
            </a:r>
            <a:endParaRPr lang="zh-TW" altLang="en-US" sz="2800" dirty="0" smtClean="0">
              <a:ea typeface="標楷體" pitchFamily="65" charset="-120"/>
            </a:endParaRPr>
          </a:p>
          <a:p>
            <a:r>
              <a:rPr lang="zh-TW" altLang="en-US" sz="2800" b="1" dirty="0" smtClean="0">
                <a:ea typeface="標楷體" pitchFamily="65" charset="-120"/>
              </a:rPr>
              <a:t>機構管理：</a:t>
            </a:r>
            <a:r>
              <a:rPr lang="zh-TW" altLang="en-US" sz="2800" dirty="0" smtClean="0">
                <a:ea typeface="標楷體" pitchFamily="65" charset="-120"/>
              </a:rPr>
              <a:t>華山組織過於龐大，目標導向要求數量，導致看量不看質，虛報實做內容</a:t>
            </a:r>
            <a:r>
              <a:rPr lang="zh-TW" altLang="en-US" sz="2800" dirty="0" smtClean="0">
                <a:ea typeface="標楷體" pitchFamily="65" charset="-120"/>
              </a:rPr>
              <a:t>。</a:t>
            </a:r>
            <a:endParaRPr lang="en-US" altLang="zh-TW" sz="2800" dirty="0" smtClean="0">
              <a:ea typeface="標楷體" pitchFamily="65" charset="-120"/>
            </a:endParaRPr>
          </a:p>
          <a:p>
            <a:r>
              <a:rPr lang="zh-TW" altLang="en-US" sz="2800" dirty="0" smtClean="0">
                <a:ea typeface="標楷體" pitchFamily="65" charset="-120"/>
              </a:rPr>
              <a:t>三、</a:t>
            </a:r>
            <a:r>
              <a:rPr lang="en-US" sz="2800" dirty="0" smtClean="0">
                <a:ea typeface="標楷體" pitchFamily="65" charset="-120"/>
              </a:rPr>
              <a:t>Opportunity(</a:t>
            </a:r>
            <a:r>
              <a:rPr lang="zh-TW" altLang="en-US" sz="2800" dirty="0" smtClean="0">
                <a:ea typeface="標楷體" pitchFamily="65" charset="-120"/>
              </a:rPr>
              <a:t>機會</a:t>
            </a:r>
            <a:r>
              <a:rPr lang="en-US" sz="2800" dirty="0" smtClean="0">
                <a:ea typeface="標楷體" pitchFamily="65" charset="-120"/>
              </a:rPr>
              <a:t>)</a:t>
            </a:r>
            <a:endParaRPr lang="zh-TW" altLang="en-US" sz="2800" dirty="0" smtClean="0">
              <a:ea typeface="標楷體" pitchFamily="65" charset="-120"/>
            </a:endParaRPr>
          </a:p>
          <a:p>
            <a:pPr lvl="0"/>
            <a:r>
              <a:rPr lang="zh-TW" altLang="en-US" sz="2800" b="1" dirty="0" smtClean="0">
                <a:ea typeface="標楷體" pitchFamily="65" charset="-120"/>
              </a:rPr>
              <a:t>社區資源</a:t>
            </a:r>
            <a:r>
              <a:rPr lang="en-US" sz="2800" b="1" dirty="0" smtClean="0">
                <a:ea typeface="標楷體" pitchFamily="65" charset="-120"/>
              </a:rPr>
              <a:t>:</a:t>
            </a:r>
            <a:r>
              <a:rPr lang="zh-TW" altLang="en-US" sz="2800" dirty="0" smtClean="0">
                <a:ea typeface="標楷體" pitchFamily="65" charset="-120"/>
              </a:rPr>
              <a:t>從在老化精神出發，連結社區居民各自資源，強化社區整體資源運用。</a:t>
            </a:r>
          </a:p>
          <a:p>
            <a:r>
              <a:rPr lang="zh-TW" altLang="en-US" sz="2800" b="1" dirty="0" smtClean="0">
                <a:ea typeface="標楷體" pitchFamily="65" charset="-120"/>
              </a:rPr>
              <a:t>人才儲備：</a:t>
            </a:r>
            <a:r>
              <a:rPr lang="zh-TW" altLang="en-US" sz="2800" dirty="0" smtClean="0">
                <a:ea typeface="標楷體" pitchFamily="65" charset="-120"/>
              </a:rPr>
              <a:t>考量未來組織發展運作，累積人力資本，培訓專業人才。</a:t>
            </a:r>
          </a:p>
          <a:p>
            <a:endParaRPr lang="zh-TW" altLang="en-US" sz="2800" dirty="0" smtClean="0">
              <a:ea typeface="標楷體" pitchFamily="65" charset="-120"/>
            </a:endParaRPr>
          </a:p>
          <a:p>
            <a:endParaRPr lang="zh-TW" altLang="en-US" dirty="0"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實習心得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中心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SWOT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分析</a:t>
            </a:r>
            <a:endParaRPr lang="zh-TW" altLang="en-US" dirty="0"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ea typeface="標楷體" pitchFamily="65" charset="-120"/>
              </a:rPr>
              <a:t>四、</a:t>
            </a:r>
            <a:r>
              <a:rPr lang="en-US" sz="3600" dirty="0" smtClean="0">
                <a:ea typeface="標楷體" pitchFamily="65" charset="-120"/>
              </a:rPr>
              <a:t>Threat(</a:t>
            </a:r>
            <a:r>
              <a:rPr lang="zh-TW" altLang="en-US" sz="3600" dirty="0" smtClean="0">
                <a:ea typeface="標楷體" pitchFamily="65" charset="-120"/>
              </a:rPr>
              <a:t>威脅</a:t>
            </a:r>
            <a:r>
              <a:rPr lang="en-US" sz="3600" dirty="0" smtClean="0">
                <a:ea typeface="標楷體" pitchFamily="65" charset="-120"/>
              </a:rPr>
              <a:t>)</a:t>
            </a:r>
            <a:endParaRPr lang="zh-TW" altLang="en-US" sz="3600" dirty="0" smtClean="0">
              <a:ea typeface="標楷體" pitchFamily="65" charset="-120"/>
            </a:endParaRPr>
          </a:p>
          <a:p>
            <a:pPr lvl="0"/>
            <a:r>
              <a:rPr lang="zh-TW" altLang="en-US" sz="3600" b="1" dirty="0" smtClean="0">
                <a:ea typeface="標楷體" pitchFamily="65" charset="-120"/>
              </a:rPr>
              <a:t>組織分工：</a:t>
            </a:r>
            <a:r>
              <a:rPr lang="zh-TW" altLang="en-US" sz="3600" dirty="0" smtClean="0">
                <a:ea typeface="標楷體" pitchFamily="65" charset="-120"/>
              </a:rPr>
              <a:t>機構本會與分支關係對立，各自為政。</a:t>
            </a:r>
          </a:p>
          <a:p>
            <a:r>
              <a:rPr lang="zh-TW" altLang="en-US" sz="3600" b="1" dirty="0" smtClean="0">
                <a:ea typeface="標楷體" pitchFamily="65" charset="-120"/>
              </a:rPr>
              <a:t>募款運用方式：</a:t>
            </a:r>
            <a:r>
              <a:rPr lang="zh-TW" altLang="en-US" sz="3600" dirty="0" smtClean="0">
                <a:ea typeface="標楷體" pitchFamily="65" charset="-120"/>
              </a:rPr>
              <a:t>募款金額不是全部給需要的長輩使用，而是變成員工的獎金發放，遭外界質疑。</a:t>
            </a:r>
            <a:endParaRPr lang="zh-TW" altLang="en-US" sz="3600" dirty="0"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華山</a:t>
            </a:r>
            <a:endParaRPr lang="zh-TW" altLang="en-US" baseline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機構全稱：財團法人華山社會福利慈善事                    </a:t>
            </a:r>
            <a:endParaRPr lang="en-US" altLang="zh-TW" baseline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 業</a:t>
            </a: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基金會。</a:t>
            </a:r>
          </a:p>
          <a:p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機構</a:t>
            </a: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住址：台北市士林區中正路</a:t>
            </a:r>
            <a:r>
              <a:rPr lang="en-US" baseline="0" dirty="0" smtClean="0">
                <a:latin typeface="標楷體" pitchFamily="65" charset="-120"/>
                <a:ea typeface="標楷體" pitchFamily="65" charset="-120"/>
              </a:rPr>
              <a:t>420</a:t>
            </a: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號</a:t>
            </a:r>
            <a:r>
              <a:rPr lang="en-US" baseline="0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樓</a:t>
            </a: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創辦人</a:t>
            </a: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：曹慶先生 。</a:t>
            </a:r>
          </a:p>
          <a:p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機構</a:t>
            </a: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人員編制</a:t>
            </a:r>
            <a:r>
              <a:rPr lang="en-US" baseline="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秘書長</a:t>
            </a:r>
            <a:r>
              <a:rPr lang="en-US" baseline="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人、</a:t>
            </a:r>
            <a:r>
              <a:rPr lang="zh-TW" altLang="en-US" baseline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社工部組長、社工員</a:t>
            </a:r>
            <a:r>
              <a:rPr lang="en-US" baseline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baseline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人、社會資源部</a:t>
            </a:r>
            <a:r>
              <a:rPr lang="en-US" baseline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baseline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baseline="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行政部、全台</a:t>
            </a:r>
            <a:r>
              <a:rPr lang="en-US" baseline="0" dirty="0" smtClean="0">
                <a:latin typeface="標楷體" pitchFamily="65" charset="-120"/>
                <a:ea typeface="標楷體" pitchFamily="65" charset="-120"/>
              </a:rPr>
              <a:t>369</a:t>
            </a: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天使站站長。</a:t>
            </a:r>
          </a:p>
          <a:p>
            <a:endParaRPr lang="zh-TW" altLang="en-US" baseline="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1433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實習總報告心得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214974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這八週的實習雖然結束了，卻也是下一個開始，讓我踏上社工的這條路的起點，我也不會忘記提醒自己當社工的初衷，在社會上許多人都把社工當成擁有愛心不辭辛勞的人，但對我來說社工員就是平凡的人，不過卻做不平凡的事。雖然賺不了很多錢，卻賺到了自己對這份工作的價值。對於這兩個月的實習，我學習到不論是在專業上的認知，或是撰寫企畫、舉辦活動以及自我方面的成長，我感到非常地滿足，並且由衷充的滿懷感謝；感謝實習機構的用心帶領，也感謝在專業上教導我們的社工員、督導以及其他職員的包容與指教，讓我經歷了非常充實且富有意義的暑期實習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aseline="0" dirty="0">
                <a:latin typeface="標楷體" pitchFamily="65" charset="-120"/>
                <a:ea typeface="標楷體" pitchFamily="65" charset="-120"/>
              </a:rPr>
              <a:t>實習建議</a:t>
            </a:r>
            <a:br>
              <a:rPr lang="zh-TW" altLang="en-US" baseline="0" dirty="0">
                <a:latin typeface="標楷體" pitchFamily="65" charset="-120"/>
                <a:ea typeface="標楷體" pitchFamily="65" charset="-120"/>
              </a:rPr>
            </a:br>
            <a:endParaRPr lang="zh-TW" altLang="en-US" baseline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如果實習地點是老人為主，溝通語言很重要，當你說話無法讓長者們聽得懂他們會選擇不去理會你。</a:t>
            </a:r>
            <a:endParaRPr lang="en-US" altLang="zh-TW" baseline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我們不是社工系，在實習時你周遭的實習生都是社工系出來的，這時候有所不會的要去請教他們，你對他們來說是一同實習的戰友，他們不會棄你不顧的，問就對了。</a:t>
            </a:r>
            <a:endParaRPr lang="en-US" altLang="zh-TW" baseline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當你的戰友們都無法解決就去問督導，實習時期就是學生得身分，這時候不問以後工作誰教你。</a:t>
            </a:r>
            <a:endParaRPr lang="en-US" altLang="zh-TW" baseline="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雲朵形圖說文字 2"/>
          <p:cNvSpPr/>
          <p:nvPr/>
        </p:nvSpPr>
        <p:spPr>
          <a:xfrm rot="1123246">
            <a:off x="3636018" y="662963"/>
            <a:ext cx="5227895" cy="2780356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FF00"/>
              </a:solidFill>
            </a:endParaRPr>
          </a:p>
        </p:txBody>
      </p:sp>
      <p:pic>
        <p:nvPicPr>
          <p:cNvPr id="5" name="圖片 4" descr="d07tCuT6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>
          <a:xfrm rot="988063">
            <a:off x="4333737" y="1291320"/>
            <a:ext cx="4281732" cy="1458660"/>
          </a:xfrm>
          <a:prstGeom prst="rect">
            <a:avLst/>
          </a:prstGeom>
        </p:spPr>
      </p:pic>
      <p:pic>
        <p:nvPicPr>
          <p:cNvPr id="6" name="圖片 5" descr="998788_722109631139484_16257152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500438"/>
            <a:ext cx="3800229" cy="3087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zh-TW" altLang="en-US" b="1" baseline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基金會緣起</a:t>
            </a:r>
            <a:r>
              <a:rPr lang="en-US" b="1" baseline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b="1" baseline="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華山</a:t>
            </a: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基金會於</a:t>
            </a:r>
            <a:r>
              <a:rPr lang="en-US" baseline="0" dirty="0" smtClean="0">
                <a:latin typeface="標楷體" pitchFamily="65" charset="-120"/>
                <a:ea typeface="標楷體" pitchFamily="65" charset="-120"/>
              </a:rPr>
              <a:t>1999</a:t>
            </a: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年正式成立，創辦人曹慶先生秉「生靈安頓」理念在為植物人</a:t>
            </a: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奔走</a:t>
            </a: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多年後深感老人照顧比植物人更需要。</a:t>
            </a:r>
            <a:endParaRPr lang="en-US" altLang="zh-TW" baseline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="1" baseline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機構服務內容：</a:t>
            </a:r>
          </a:p>
          <a:p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失長者免費到宅服務、獨居長者電話問安服務、老人文康益智保健中心</a:t>
            </a:r>
          </a:p>
          <a:p>
            <a:r>
              <a:rPr lang="en-US" baseline="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老人麻將館</a:t>
            </a:r>
            <a:r>
              <a:rPr lang="en-US" baseline="0" dirty="0" smtClean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、舉辦春秋兩季郊遊及年度尾牙、專業諮詢與轉介</a:t>
            </a:r>
            <a:endParaRPr lang="en-US" altLang="zh-TW" baseline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="1" baseline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機構服務對象：</a:t>
            </a: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照顧</a:t>
            </a:r>
            <a:r>
              <a:rPr lang="en-US" baseline="0" dirty="0" smtClean="0">
                <a:latin typeface="標楷體" pitchFamily="65" charset="-120"/>
                <a:ea typeface="標楷體" pitchFamily="65" charset="-120"/>
              </a:rPr>
              <a:t>65</a:t>
            </a: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歲以上之失依、失能、失智</a:t>
            </a:r>
            <a:r>
              <a:rPr lang="en-US" baseline="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三失</a:t>
            </a:r>
            <a:r>
              <a:rPr lang="en-US" baseline="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老人。</a:t>
            </a:r>
          </a:p>
          <a:p>
            <a:endParaRPr lang="zh-TW" altLang="en-US" baseline="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baseline="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zh-TW" altLang="en-US" sz="3600" b="1" baseline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暑期實習項目與實習內容：</a:t>
            </a:r>
            <a:endParaRPr lang="zh-TW" altLang="en-US" sz="2000" baseline="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u="sng" baseline="0" dirty="0" smtClean="0">
                <a:latin typeface="標楷體" pitchFamily="65" charset="-120"/>
                <a:ea typeface="標楷體" pitchFamily="65" charset="-120"/>
              </a:rPr>
              <a:t>訪視評估：</a:t>
            </a:r>
            <a:endParaRPr lang="zh-TW" altLang="en-US" sz="2800" u="sng" baseline="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愛心天使站個案訪視與處遇評估計畫</a:t>
            </a:r>
            <a:endParaRPr lang="zh-TW" altLang="en-US" sz="2400" baseline="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u="sng" baseline="0" dirty="0" smtClean="0">
                <a:latin typeface="標楷體" pitchFamily="65" charset="-120"/>
                <a:ea typeface="標楷體" pitchFamily="65" charset="-120"/>
              </a:rPr>
              <a:t>個案服務：</a:t>
            </a:r>
            <a:endParaRPr lang="zh-TW" altLang="en-US" sz="2800" u="sng" baseline="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愛心天使站個案到宅服務協助</a:t>
            </a:r>
            <a:endParaRPr lang="zh-TW" altLang="en-US" sz="2400" baseline="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老人益智保健中心經營實習</a:t>
            </a:r>
            <a:endParaRPr lang="zh-TW" altLang="en-US" sz="2400" baseline="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獨居老人電話問安服務</a:t>
            </a:r>
            <a:endParaRPr lang="zh-TW" altLang="en-US" sz="2400" baseline="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u="sng" baseline="0" dirty="0" smtClean="0">
                <a:latin typeface="標楷體" pitchFamily="65" charset="-120"/>
                <a:ea typeface="標楷體" pitchFamily="65" charset="-120"/>
              </a:rPr>
              <a:t>方案設計：</a:t>
            </a:r>
            <a:endParaRPr lang="zh-TW" altLang="en-US" sz="2800" u="sng" baseline="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老人活動方案設計與執行</a:t>
            </a:r>
            <a:endParaRPr lang="zh-TW" altLang="en-US" sz="2400" baseline="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益智保健中心推廣方案設計與執行</a:t>
            </a:r>
            <a:endParaRPr lang="zh-TW" altLang="en-US" sz="2400" baseline="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u="sng" baseline="0" dirty="0" smtClean="0">
                <a:latin typeface="標楷體" pitchFamily="65" charset="-120"/>
                <a:ea typeface="標楷體" pitchFamily="65" charset="-120"/>
              </a:rPr>
              <a:t>活動參與：</a:t>
            </a:r>
            <a:endParaRPr lang="zh-TW" altLang="en-US" sz="2800" u="sng" baseline="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會</a:t>
            </a: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內員工活動</a:t>
            </a:r>
            <a:endParaRPr lang="zh-TW" altLang="en-US" sz="2400" baseline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endParaRPr lang="zh-TW" altLang="en-US" baseline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baseline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8596" y="714356"/>
            <a:ext cx="2000264" cy="42862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28596" y="1857364"/>
            <a:ext cx="2000264" cy="42862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28596" y="3929066"/>
            <a:ext cx="2000264" cy="42862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28596" y="5572140"/>
            <a:ext cx="2000264" cy="42862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043891" cy="3154362"/>
          </a:xfrm>
        </p:spPr>
        <p:txBody>
          <a:bodyPr>
            <a:normAutofit/>
          </a:bodyPr>
          <a:lstStyle/>
          <a:p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活動</a:t>
            </a:r>
            <a:r>
              <a:rPr lang="en-US" altLang="zh-TW" baseline="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aseline="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風華</a:t>
            </a: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再現夜上海</a:t>
            </a:r>
            <a:r>
              <a:rPr lang="en-US" altLang="zh-TW" baseline="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aseline="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baseline="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aseline="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baseline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AX\Desktop\IMG_27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1" y="1928804"/>
            <a:ext cx="6000792" cy="4507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r>
              <a:rPr lang="zh-TW" altLang="en-US" sz="3500" baseline="0" dirty="0" smtClean="0">
                <a:latin typeface="標楷體" pitchFamily="65" charset="-120"/>
                <a:ea typeface="標楷體" pitchFamily="65" charset="-120"/>
              </a:rPr>
              <a:t>活動名稱</a:t>
            </a:r>
            <a:r>
              <a:rPr lang="zh-TW" altLang="en-US" sz="3500" baseline="0" dirty="0" smtClean="0">
                <a:latin typeface="標楷體" pitchFamily="65" charset="-120"/>
                <a:ea typeface="標楷體" pitchFamily="65" charset="-120"/>
              </a:rPr>
              <a:t>：風華再現夜上海</a:t>
            </a:r>
            <a:endParaRPr lang="en-US" altLang="zh-TW" sz="3500" baseline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500" baseline="0" dirty="0" smtClean="0">
                <a:latin typeface="標楷體" pitchFamily="65" charset="-120"/>
                <a:ea typeface="標楷體" pitchFamily="65" charset="-120"/>
              </a:rPr>
              <a:t>日期：</a:t>
            </a:r>
            <a:r>
              <a:rPr lang="en-US" sz="3500" baseline="0" dirty="0" smtClean="0">
                <a:latin typeface="標楷體" pitchFamily="65" charset="-120"/>
                <a:ea typeface="標楷體" pitchFamily="65" charset="-120"/>
              </a:rPr>
              <a:t>7/30</a:t>
            </a:r>
          </a:p>
          <a:p>
            <a:pPr algn="just"/>
            <a:r>
              <a:rPr lang="zh-TW" altLang="en-US" sz="3500" baseline="0" dirty="0" smtClean="0">
                <a:latin typeface="標楷體" pitchFamily="65" charset="-120"/>
                <a:ea typeface="標楷體" pitchFamily="65" charset="-120"/>
              </a:rPr>
              <a:t>主旨</a:t>
            </a:r>
            <a:r>
              <a:rPr lang="zh-TW" altLang="en-US" sz="3500" baseline="0" dirty="0" smtClean="0">
                <a:latin typeface="標楷體" pitchFamily="65" charset="-120"/>
                <a:ea typeface="標楷體" pitchFamily="65" charset="-120"/>
              </a:rPr>
              <a:t>：風華</a:t>
            </a:r>
            <a:r>
              <a:rPr lang="zh-TW" altLang="en-US" sz="3500" baseline="0" dirty="0" smtClean="0">
                <a:latin typeface="標楷體" pitchFamily="65" charset="-120"/>
                <a:ea typeface="標楷體" pitchFamily="65" charset="-120"/>
              </a:rPr>
              <a:t>再現夜上海是我們在益智中心內所</a:t>
            </a:r>
            <a:r>
              <a:rPr lang="zh-TW" altLang="en-US" sz="3500" baseline="0" dirty="0" smtClean="0">
                <a:latin typeface="標楷體" pitchFamily="65" charset="-120"/>
                <a:ea typeface="標楷體" pitchFamily="65" charset="-120"/>
              </a:rPr>
              <a:t>辦</a:t>
            </a:r>
            <a:endParaRPr lang="en-US" altLang="zh-TW" sz="3500" baseline="0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buNone/>
            </a:pPr>
            <a:r>
              <a:rPr lang="zh-TW" altLang="en-US" sz="3500" baseline="0" dirty="0" smtClean="0">
                <a:latin typeface="標楷體" pitchFamily="65" charset="-120"/>
                <a:ea typeface="標楷體" pitchFamily="65" charset="-120"/>
              </a:rPr>
              <a:t>的活動不同</a:t>
            </a:r>
            <a:r>
              <a:rPr lang="zh-TW" altLang="en-US" sz="3500" baseline="0" dirty="0" smtClean="0">
                <a:latin typeface="標楷體" pitchFamily="65" charset="-120"/>
                <a:ea typeface="標楷體" pitchFamily="65" charset="-120"/>
              </a:rPr>
              <a:t>於以往的活動性質，我們以音樂和</a:t>
            </a:r>
            <a:r>
              <a:rPr lang="zh-TW" altLang="en-US" sz="3500" baseline="0" dirty="0" smtClean="0">
                <a:latin typeface="標楷體" pitchFamily="65" charset="-120"/>
                <a:ea typeface="標楷體" pitchFamily="65" charset="-120"/>
              </a:rPr>
              <a:t>舞蹈</a:t>
            </a:r>
            <a:endParaRPr lang="en-US" altLang="zh-TW" sz="3500" baseline="0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buNone/>
            </a:pPr>
            <a:r>
              <a:rPr lang="zh-TW" altLang="en-US" sz="3500" baseline="0" dirty="0" smtClean="0">
                <a:latin typeface="標楷體" pitchFamily="65" charset="-120"/>
                <a:ea typeface="標楷體" pitchFamily="65" charset="-120"/>
              </a:rPr>
              <a:t>作為</a:t>
            </a:r>
            <a:r>
              <a:rPr lang="zh-TW" altLang="en-US" sz="3500" baseline="0" dirty="0" smtClean="0">
                <a:latin typeface="標楷體" pitchFamily="65" charset="-120"/>
                <a:ea typeface="標楷體" pitchFamily="65" charset="-120"/>
              </a:rPr>
              <a:t>活動的主軸，期盼藉此機會讓長輩們了解到</a:t>
            </a:r>
            <a:r>
              <a:rPr lang="zh-TW" altLang="en-US" sz="3500" baseline="0" dirty="0" smtClean="0">
                <a:latin typeface="標楷體" pitchFamily="65" charset="-120"/>
                <a:ea typeface="標楷體" pitchFamily="65" charset="-120"/>
              </a:rPr>
              <a:t>麻</a:t>
            </a:r>
            <a:endParaRPr lang="en-US" altLang="zh-TW" sz="3500" baseline="0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buNone/>
            </a:pPr>
            <a:r>
              <a:rPr lang="zh-TW" altLang="en-US" sz="3500" baseline="0" dirty="0" smtClean="0">
                <a:latin typeface="標楷體" pitchFamily="65" charset="-120"/>
                <a:ea typeface="標楷體" pitchFamily="65" charset="-120"/>
              </a:rPr>
              <a:t>將</a:t>
            </a:r>
            <a:r>
              <a:rPr lang="zh-TW" altLang="en-US" sz="3500" baseline="0" dirty="0" smtClean="0">
                <a:latin typeface="標楷體" pitchFamily="65" charset="-120"/>
                <a:ea typeface="標楷體" pitchFamily="65" charset="-120"/>
              </a:rPr>
              <a:t>以外的休閒活動；同時透過老歌讓長輩們憶起</a:t>
            </a:r>
            <a:r>
              <a:rPr lang="zh-TW" altLang="en-US" sz="3500" baseline="0" dirty="0" smtClean="0">
                <a:latin typeface="標楷體" pitchFamily="65" charset="-120"/>
                <a:ea typeface="標楷體" pitchFamily="65" charset="-120"/>
              </a:rPr>
              <a:t>當</a:t>
            </a:r>
            <a:endParaRPr lang="en-US" altLang="zh-TW" sz="3500" baseline="0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buNone/>
            </a:pPr>
            <a:r>
              <a:rPr lang="zh-TW" altLang="en-US" sz="3500" baseline="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3500" baseline="0" dirty="0" smtClean="0">
                <a:latin typeface="標楷體" pitchFamily="65" charset="-120"/>
                <a:ea typeface="標楷體" pitchFamily="65" charset="-120"/>
              </a:rPr>
              <a:t>的風華，更以帶動跳的方式來拉近與長輩之間</a:t>
            </a:r>
            <a:r>
              <a:rPr lang="zh-TW" altLang="en-US" sz="3500" baseline="0" dirty="0" smtClean="0">
                <a:latin typeface="標楷體" pitchFamily="65" charset="-120"/>
                <a:ea typeface="標楷體" pitchFamily="65" charset="-120"/>
              </a:rPr>
              <a:t>的</a:t>
            </a:r>
            <a:endParaRPr lang="en-US" altLang="zh-TW" sz="3500" baseline="0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buNone/>
            </a:pPr>
            <a:r>
              <a:rPr lang="zh-TW" altLang="en-US" sz="3500" baseline="0" dirty="0" smtClean="0">
                <a:latin typeface="標楷體" pitchFamily="65" charset="-120"/>
                <a:ea typeface="標楷體" pitchFamily="65" charset="-120"/>
              </a:rPr>
              <a:t>距離</a:t>
            </a:r>
            <a:r>
              <a:rPr lang="zh-TW" altLang="en-US" sz="3500" baseline="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endParaRPr lang="zh-TW" altLang="en-US" baseline="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活動照片：</a:t>
            </a:r>
            <a:endParaRPr lang="en-US" altLang="zh-TW" baseline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baseline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文宣更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3071803" cy="5786478"/>
          </a:xfrm>
          <a:prstGeom prst="rect">
            <a:avLst/>
          </a:prstGeom>
        </p:spPr>
      </p:pic>
      <p:pic>
        <p:nvPicPr>
          <p:cNvPr id="7" name="圖片 6" descr="投影片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7" y="0"/>
            <a:ext cx="2764084" cy="6286520"/>
          </a:xfrm>
          <a:prstGeom prst="rect">
            <a:avLst/>
          </a:prstGeom>
        </p:spPr>
      </p:pic>
      <p:pic>
        <p:nvPicPr>
          <p:cNvPr id="8" name="圖片 7" descr="風華再現夜上海流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4261" y="0"/>
            <a:ext cx="3589743" cy="628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DSC091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728288">
            <a:off x="214284" y="285728"/>
            <a:ext cx="4464843" cy="297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DSC092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3500440"/>
            <a:ext cx="4643471" cy="3095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DSC09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5" y="1857365"/>
            <a:ext cx="4786315" cy="3190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活動</a:t>
            </a:r>
            <a:r>
              <a:rPr lang="en-US" altLang="zh-TW" baseline="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aseline="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aseline="0" dirty="0" smtClean="0">
                <a:latin typeface="標楷體" pitchFamily="65" charset="-120"/>
                <a:ea typeface="標楷體" pitchFamily="65" charset="-120"/>
              </a:rPr>
              <a:t>華山運動盃</a:t>
            </a:r>
            <a:endParaRPr lang="zh-TW" altLang="en-US" baseline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IMG_30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4" y="1928804"/>
            <a:ext cx="6788945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232</TotalTime>
  <Words>1374</Words>
  <Application>Microsoft Office PowerPoint</Application>
  <PresentationFormat>如螢幕大小 (4:3)</PresentationFormat>
  <Paragraphs>85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Office 佈景主題</vt:lpstr>
      <vt:lpstr>103年實習總報告</vt:lpstr>
      <vt:lpstr>華山</vt:lpstr>
      <vt:lpstr>投影片 3</vt:lpstr>
      <vt:lpstr>投影片 4</vt:lpstr>
      <vt:lpstr>活動 風華再現夜上海  </vt:lpstr>
      <vt:lpstr>投影片 6</vt:lpstr>
      <vt:lpstr>投影片 7</vt:lpstr>
      <vt:lpstr>投影片 8</vt:lpstr>
      <vt:lpstr>活動 華山運動盃</vt:lpstr>
      <vt:lpstr>投影片 10</vt:lpstr>
      <vt:lpstr>投影片 11</vt:lpstr>
      <vt:lpstr>活力健康操</vt:lpstr>
      <vt:lpstr>個人成長與專業成長</vt:lpstr>
      <vt:lpstr>自我成長 </vt:lpstr>
      <vt:lpstr>專業成長</vt:lpstr>
      <vt:lpstr>想像與真實的釐清</vt:lpstr>
      <vt:lpstr>實習心得-中心SWOT分析</vt:lpstr>
      <vt:lpstr>實習心得-中心SWOT分析</vt:lpstr>
      <vt:lpstr>實習心得-中心SWOT分析</vt:lpstr>
      <vt:lpstr>實習總報告心得</vt:lpstr>
      <vt:lpstr>實習建議 </vt:lpstr>
      <vt:lpstr>投影片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103年實習總報告</dc:title>
  <dc:creator>123</dc:creator>
  <cp:lastModifiedBy>AX</cp:lastModifiedBy>
  <cp:revision>24</cp:revision>
  <dcterms:created xsi:type="dcterms:W3CDTF">2014-10-22T12:35:44Z</dcterms:created>
  <dcterms:modified xsi:type="dcterms:W3CDTF">2014-10-29T16:15:24Z</dcterms:modified>
</cp:coreProperties>
</file>